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65D5E-D0DF-48E6-9503-665C2D18D705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E6F3-A7C8-4A27-A77A-6F58A8282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8E6F3-A7C8-4A27-A77A-6F58A82825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C456A3-D839-4ED5-83D2-C6FF06B11D7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FA30B1-9749-4EF1-94AB-97116701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5715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00B050"/>
                </a:solidFill>
                <a:latin typeface="Blackadder ITC" pitchFamily="82" charset="0"/>
              </a:rPr>
              <a:t>When My </a:t>
            </a:r>
            <a:r>
              <a:rPr lang="en-US" sz="9600" b="1" dirty="0" smtClean="0">
                <a:solidFill>
                  <a:srgbClr val="FF0000"/>
                </a:solidFill>
                <a:latin typeface="Blackadder ITC" pitchFamily="82" charset="0"/>
              </a:rPr>
              <a:t>love </a:t>
            </a:r>
            <a:r>
              <a:rPr lang="en-US" sz="9600" b="1" dirty="0" smtClean="0">
                <a:solidFill>
                  <a:srgbClr val="002060"/>
                </a:solidFill>
                <a:latin typeface="Blackadder ITC" pitchFamily="82" charset="0"/>
              </a:rPr>
              <a:t>swears</a:t>
            </a:r>
            <a:r>
              <a:rPr lang="en-US" sz="9600" b="1" dirty="0" smtClean="0">
                <a:solidFill>
                  <a:srgbClr val="00B050"/>
                </a:solidFill>
                <a:latin typeface="Blackadder ITC" pitchFamily="82" charset="0"/>
              </a:rPr>
              <a:t> that she is made of truth</a:t>
            </a:r>
            <a:endParaRPr lang="en-US" sz="9600" b="1" dirty="0">
              <a:solidFill>
                <a:srgbClr val="00B05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05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When my love swears that she is made of truth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I do believe her, though I know she lies,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That she might think me some </a:t>
            </a:r>
            <a:r>
              <a:rPr lang="en-US" sz="2800" dirty="0" err="1">
                <a:latin typeface="Georgia" pitchFamily="18" charset="0"/>
              </a:rPr>
              <a:t>untutor'd</a:t>
            </a:r>
            <a:r>
              <a:rPr lang="en-US" sz="2800" dirty="0">
                <a:latin typeface="Georgia" pitchFamily="18" charset="0"/>
              </a:rPr>
              <a:t> youth, </a:t>
            </a:r>
            <a:r>
              <a:rPr lang="en-US" sz="2800" i="1" dirty="0">
                <a:latin typeface="Georgia" pitchFamily="18" charset="0"/>
              </a:rPr>
              <a:t>,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Unlearned in the world's false subtleties.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Thus vainly thinking that she thinks me young,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Although she knows my days are past the best,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Simply I credit her false speaking tongue: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On both sides thus is simple truth </a:t>
            </a:r>
            <a:r>
              <a:rPr lang="en-US" sz="2800" dirty="0" err="1">
                <a:latin typeface="Georgia" pitchFamily="18" charset="0"/>
              </a:rPr>
              <a:t>suppress'd</a:t>
            </a:r>
            <a:r>
              <a:rPr lang="en-US" sz="2800" dirty="0">
                <a:latin typeface="Georgia" pitchFamily="18" charset="0"/>
              </a:rPr>
              <a:t>.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But wherefore says she not she is unjust?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And wherefore say not I that I am old?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O, love's best habit is in seeming trust,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And age in love loves not to have years told: 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Therefore I lie with her and she with me,</a:t>
            </a:r>
            <a:endParaRPr lang="en-US" sz="28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2800" dirty="0">
                <a:latin typeface="Georgia" pitchFamily="18" charset="0"/>
              </a:rPr>
              <a:t>And in our faults by lies we </a:t>
            </a:r>
            <a:r>
              <a:rPr lang="en-US" sz="2800" dirty="0" err="1">
                <a:latin typeface="Georgia" pitchFamily="18" charset="0"/>
              </a:rPr>
              <a:t>flatter'd</a:t>
            </a:r>
            <a:r>
              <a:rPr lang="en-US" sz="2800" dirty="0">
                <a:latin typeface="Georgia" pitchFamily="18" charset="0"/>
              </a:rPr>
              <a:t> be</a:t>
            </a:r>
            <a:endParaRPr lang="en-US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Meaning</a:t>
            </a:r>
            <a:r>
              <a:rPr lang="en-US" dirty="0" smtClean="0"/>
              <a:t> - - &gt; This poem is about an older man who is speaking about the younger woman he loves.</a:t>
            </a:r>
          </a:p>
          <a:p>
            <a:pPr lvl="0"/>
            <a:r>
              <a:rPr lang="en-US" dirty="0" smtClean="0"/>
              <a:t>People may lie for a good reason</a:t>
            </a:r>
          </a:p>
          <a:p>
            <a:pPr lvl="0"/>
            <a:r>
              <a:rPr lang="en-US" dirty="0" smtClean="0"/>
              <a:t>They know they are both lying to </a:t>
            </a:r>
            <a:r>
              <a:rPr lang="en-US" dirty="0" err="1" smtClean="0"/>
              <a:t>eachother</a:t>
            </a:r>
            <a:r>
              <a:rPr lang="en-US" dirty="0" smtClean="0"/>
              <a:t> but they learn to accept it</a:t>
            </a:r>
          </a:p>
          <a:p>
            <a:r>
              <a:rPr lang="en-US" dirty="0" smtClean="0"/>
              <a:t> Loves makes people do crazy things</a:t>
            </a:r>
          </a:p>
          <a:p>
            <a:endParaRPr lang="en-US" b="1" dirty="0" smtClean="0"/>
          </a:p>
          <a:p>
            <a:r>
              <a:rPr lang="en-US" b="1" dirty="0" smtClean="0"/>
              <a:t>Poet’s intention</a:t>
            </a:r>
            <a:r>
              <a:rPr lang="en-US" dirty="0" smtClean="0"/>
              <a:t>: The message of this poem is that the poet candidly reveals both the nature of his relationship with the dark lady and the insecurities he has about growing older.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Structure of the poem:</a:t>
            </a:r>
            <a:endParaRPr lang="en-US" dirty="0" smtClean="0"/>
          </a:p>
          <a:p>
            <a:r>
              <a:rPr lang="en-US" b="1" dirty="0" smtClean="0"/>
              <a:t>Contrast: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In the first line we have a neat contrast between 'swears' and 'truth. She swears to be truth but is lying</a:t>
            </a:r>
          </a:p>
          <a:p>
            <a:r>
              <a:rPr lang="en-US" dirty="0" smtClean="0"/>
              <a:t>When my love</a:t>
            </a:r>
            <a:r>
              <a:rPr lang="en-US" u="sng" dirty="0" smtClean="0"/>
              <a:t> swears</a:t>
            </a:r>
            <a:r>
              <a:rPr lang="en-US" dirty="0" smtClean="0"/>
              <a:t> that she is made of </a:t>
            </a:r>
            <a:r>
              <a:rPr lang="en-US" u="sng" dirty="0" smtClean="0"/>
              <a:t>truth</a:t>
            </a:r>
            <a:r>
              <a:rPr lang="en-US" dirty="0" smtClean="0"/>
              <a:t>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And in our faults by lies we </a:t>
            </a:r>
            <a:r>
              <a:rPr lang="en-US" dirty="0" err="1" smtClean="0"/>
              <a:t>flatter'd</a:t>
            </a:r>
            <a:r>
              <a:rPr lang="en-US" dirty="0" smtClean="0"/>
              <a:t> be" line 14</a:t>
            </a:r>
          </a:p>
          <a:p>
            <a:r>
              <a:rPr lang="en-US" dirty="0" smtClean="0"/>
              <a:t>Lies are not a flattering thing.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between 'believe' and 'lies'</a:t>
            </a:r>
          </a:p>
          <a:p>
            <a:r>
              <a:rPr lang="en-US" dirty="0" smtClean="0"/>
              <a:t>"I do </a:t>
            </a:r>
            <a:r>
              <a:rPr lang="en-US" u="sng" dirty="0" smtClean="0"/>
              <a:t>believe</a:t>
            </a:r>
            <a:r>
              <a:rPr lang="en-US" dirty="0" smtClean="0"/>
              <a:t> her though I know she </a:t>
            </a:r>
            <a:r>
              <a:rPr lang="en-US" u="sng" dirty="0" smtClean="0"/>
              <a:t>lies</a:t>
            </a:r>
            <a:r>
              <a:rPr lang="en-US" dirty="0" smtClean="0"/>
              <a:t>"</a:t>
            </a:r>
          </a:p>
          <a:p>
            <a:endParaRPr lang="en-US" dirty="0" smtClean="0"/>
          </a:p>
          <a:p>
            <a:pPr lvl="0">
              <a:buNone/>
            </a:pPr>
            <a:r>
              <a:rPr lang="en-US" dirty="0" smtClean="0"/>
              <a:t>"Simply I </a:t>
            </a:r>
            <a:r>
              <a:rPr lang="en-US" u="sng" dirty="0" smtClean="0"/>
              <a:t>credit</a:t>
            </a:r>
            <a:r>
              <a:rPr lang="en-US" dirty="0" smtClean="0"/>
              <a:t> her </a:t>
            </a:r>
            <a:r>
              <a:rPr lang="en-US" u="sng" dirty="0" smtClean="0"/>
              <a:t>false</a:t>
            </a:r>
            <a:r>
              <a:rPr lang="en-US" dirty="0" smtClean="0"/>
              <a:t> speaking tongue"</a:t>
            </a:r>
          </a:p>
          <a:p>
            <a:r>
              <a:rPr lang="en-US" dirty="0" smtClean="0"/>
              <a:t>You can't credit something that is false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Repetitions:</a:t>
            </a:r>
            <a:endParaRPr lang="en-US" dirty="0" smtClean="0"/>
          </a:p>
          <a:p>
            <a:pPr lvl="0"/>
            <a:r>
              <a:rPr lang="en-US" dirty="0" smtClean="0"/>
              <a:t>Repetition of the word "Young."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Repetition within the phrase "And age in love loves."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The word lie in "Therefore I lie with her and she with me..."</a:t>
            </a:r>
            <a:br>
              <a:rPr lang="en-US" dirty="0" smtClean="0"/>
            </a:br>
            <a:r>
              <a:rPr lang="en-US" dirty="0" smtClean="0"/>
              <a:t>- Explanation : That the word lie means that they both sleep with each other and they aren't honest with each 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Sense of the poem: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r>
              <a:rPr lang="en-US" sz="4000" b="1" dirty="0" smtClean="0"/>
              <a:t>No Similes!!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r>
              <a:rPr lang="en-US" sz="4000" b="1" dirty="0" smtClean="0"/>
              <a:t>Metaphors: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she is made of truth</a:t>
            </a:r>
            <a:br>
              <a:rPr lang="en-US" sz="4000" dirty="0" smtClean="0"/>
            </a:br>
            <a:r>
              <a:rPr lang="en-US" sz="4000" dirty="0" smtClean="0"/>
              <a:t>the world's false subtleties</a:t>
            </a:r>
            <a:br>
              <a:rPr lang="en-US" sz="4000" dirty="0" smtClean="0"/>
            </a:br>
            <a:r>
              <a:rPr lang="en-US" sz="4000" dirty="0" smtClean="0"/>
              <a:t>false speaking tongue</a:t>
            </a:r>
            <a:br>
              <a:rPr lang="en-US" sz="4000" dirty="0" smtClean="0"/>
            </a:br>
            <a:r>
              <a:rPr lang="en-US" sz="4000" dirty="0" smtClean="0"/>
              <a:t>habit is in seeming trust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Personifications:</a:t>
            </a:r>
            <a:endParaRPr lang="en-US" dirty="0" smtClean="0"/>
          </a:p>
          <a:p>
            <a:pPr lvl="0"/>
            <a:r>
              <a:rPr lang="en-US" dirty="0" smtClean="0"/>
              <a:t>"love swears"--personification because love cannot swear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smtClean="0"/>
              <a:t>"She is made of truth"--personification because the woman can not physically be made up of truth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"Speaking tongue"--Personification because tongues do not actually speak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"Loves best habit"--Personification because love can not have physically have a habit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smtClean="0"/>
              <a:t>"Love loves not to have years told"--Personification because Love is a feeling and a feeling can not love.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0400" dirty="0" smtClean="0">
                <a:latin typeface="Haettenschweiler" pitchFamily="34" charset="0"/>
              </a:rPr>
              <a:t>Much </a:t>
            </a:r>
            <a:r>
              <a:rPr lang="en-US" sz="10400" dirty="0" smtClean="0">
                <a:solidFill>
                  <a:srgbClr val="FF0000"/>
                </a:solidFill>
                <a:latin typeface="Haettenschweiler" pitchFamily="34" charset="0"/>
              </a:rPr>
              <a:t>love</a:t>
            </a:r>
            <a:r>
              <a:rPr lang="en-US" sz="10400" dirty="0" smtClean="0">
                <a:latin typeface="Haettenschweiler" pitchFamily="34" charset="0"/>
              </a:rPr>
              <a:t> from </a:t>
            </a:r>
            <a:r>
              <a:rPr lang="en-US" sz="10400" dirty="0" err="1" smtClean="0">
                <a:solidFill>
                  <a:srgbClr val="7030A0"/>
                </a:solidFill>
                <a:latin typeface="Haettenschweiler" pitchFamily="34" charset="0"/>
              </a:rPr>
              <a:t>R</a:t>
            </a:r>
            <a:r>
              <a:rPr lang="en-US" sz="10400" dirty="0" err="1" smtClean="0">
                <a:solidFill>
                  <a:srgbClr val="92D050"/>
                </a:solidFill>
                <a:latin typeface="Haettenschweiler" pitchFamily="34" charset="0"/>
              </a:rPr>
              <a:t>o</a:t>
            </a:r>
            <a:r>
              <a:rPr lang="en-US" sz="10400" dirty="0" err="1" smtClean="0">
                <a:solidFill>
                  <a:srgbClr val="FFC000"/>
                </a:solidFill>
                <a:latin typeface="Haettenschweiler" pitchFamily="34" charset="0"/>
              </a:rPr>
              <a:t>m</a:t>
            </a:r>
            <a:r>
              <a:rPr lang="en-US" sz="10400" dirty="0" err="1" smtClean="0">
                <a:solidFill>
                  <a:schemeClr val="bg2">
                    <a:lumMod val="50000"/>
                  </a:schemeClr>
                </a:solidFill>
                <a:latin typeface="Haettenschweiler" pitchFamily="34" charset="0"/>
              </a:rPr>
              <a:t>a</a:t>
            </a:r>
            <a:r>
              <a:rPr lang="en-US" sz="10400" dirty="0" err="1" smtClean="0">
                <a:solidFill>
                  <a:srgbClr val="7030A0"/>
                </a:solidFill>
                <a:latin typeface="Haettenschweiler" pitchFamily="34" charset="0"/>
              </a:rPr>
              <a:t>r</a:t>
            </a:r>
            <a:r>
              <a:rPr lang="en-US" sz="10400" dirty="0" err="1" smtClean="0">
                <a:solidFill>
                  <a:schemeClr val="accent2">
                    <a:lumMod val="75000"/>
                  </a:schemeClr>
                </a:solidFill>
                <a:latin typeface="Haettenschweiler" pitchFamily="34" charset="0"/>
              </a:rPr>
              <a:t>i</a:t>
            </a:r>
            <a:r>
              <a:rPr lang="en-US" sz="10400" dirty="0" err="1" smtClean="0">
                <a:solidFill>
                  <a:srgbClr val="00B0F0"/>
                </a:solidFill>
                <a:latin typeface="Haettenschweiler" pitchFamily="34" charset="0"/>
              </a:rPr>
              <a:t>o</a:t>
            </a:r>
            <a:endParaRPr lang="en-US" sz="10400" dirty="0" smtClean="0">
              <a:solidFill>
                <a:srgbClr val="00B0F0"/>
              </a:solidFill>
              <a:latin typeface="Haettenschweiler" pitchFamily="34" charset="0"/>
            </a:endParaRPr>
          </a:p>
          <a:p>
            <a:pPr algn="ctr">
              <a:buNone/>
            </a:pPr>
            <a:r>
              <a:rPr lang="en-US" sz="10400" dirty="0" smtClean="0">
                <a:solidFill>
                  <a:schemeClr val="bg2">
                    <a:lumMod val="10000"/>
                  </a:schemeClr>
                </a:solidFill>
                <a:latin typeface="Haettenschweiler" pitchFamily="34" charset="0"/>
              </a:rPr>
              <a:t> &amp; </a:t>
            </a:r>
          </a:p>
          <a:p>
            <a:pPr algn="ctr">
              <a:buNone/>
            </a:pPr>
            <a:r>
              <a:rPr lang="en-US" sz="104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aettenschweiler" pitchFamily="34" charset="0"/>
              </a:rPr>
              <a:t>L</a:t>
            </a:r>
            <a:r>
              <a:rPr lang="en-US" sz="10400" smtClean="0">
                <a:solidFill>
                  <a:srgbClr val="92D050"/>
                </a:solidFill>
                <a:latin typeface="Haettenschweiler" pitchFamily="34" charset="0"/>
              </a:rPr>
              <a:t>u</a:t>
            </a:r>
            <a:r>
              <a:rPr lang="en-US" sz="10400" smtClean="0">
                <a:solidFill>
                  <a:srgbClr val="00B0F0"/>
                </a:solidFill>
                <a:latin typeface="Haettenschweiler" pitchFamily="34" charset="0"/>
              </a:rPr>
              <a:t>c</a:t>
            </a:r>
            <a:r>
              <a:rPr lang="en-US" sz="10400" smtClean="0">
                <a:solidFill>
                  <a:srgbClr val="FF0000"/>
                </a:solidFill>
                <a:latin typeface="Haettenschweiler" pitchFamily="34" charset="0"/>
              </a:rPr>
              <a:t>i</a:t>
            </a:r>
            <a:r>
              <a:rPr lang="en-US" sz="104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ettenschweiler" pitchFamily="34" charset="0"/>
              </a:rPr>
              <a:t>ll</a:t>
            </a:r>
            <a:r>
              <a:rPr lang="en-US" sz="10400" smtClean="0">
                <a:solidFill>
                  <a:srgbClr val="FFFF00"/>
                </a:solidFill>
                <a:latin typeface="Haettenschweiler" pitchFamily="34" charset="0"/>
              </a:rPr>
              <a:t>e</a:t>
            </a:r>
            <a:endParaRPr lang="en-US" sz="10400" dirty="0" smtClean="0">
              <a:solidFill>
                <a:srgbClr val="FFFF00"/>
              </a:solidFill>
              <a:latin typeface="Haettenschweiler" pitchFamily="34" charset="0"/>
            </a:endParaRPr>
          </a:p>
          <a:p>
            <a:pPr algn="ctr">
              <a:buNone/>
            </a:pPr>
            <a:r>
              <a:rPr lang="en-US" sz="7200" b="1" dirty="0" smtClean="0">
                <a:latin typeface="Edwardian Script ITC" pitchFamily="66" charset="0"/>
              </a:rPr>
              <a:t>The end</a:t>
            </a:r>
            <a:endParaRPr lang="en-US" sz="7200" b="1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280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When My love swears that she is made of truth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My love swears that she is made of truth</dc:title>
  <dc:creator>Nancy</dc:creator>
  <cp:lastModifiedBy>Nancy</cp:lastModifiedBy>
  <cp:revision>7</cp:revision>
  <dcterms:created xsi:type="dcterms:W3CDTF">2012-07-14T08:26:47Z</dcterms:created>
  <dcterms:modified xsi:type="dcterms:W3CDTF">2012-07-14T12:36:26Z</dcterms:modified>
</cp:coreProperties>
</file>